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410" r:id="rId2"/>
    <p:sldId id="429" r:id="rId3"/>
    <p:sldId id="420" r:id="rId4"/>
    <p:sldId id="293" r:id="rId5"/>
    <p:sldId id="413" r:id="rId6"/>
    <p:sldId id="414" r:id="rId7"/>
    <p:sldId id="419" r:id="rId8"/>
    <p:sldId id="412" r:id="rId9"/>
    <p:sldId id="416" r:id="rId10"/>
    <p:sldId id="417" r:id="rId11"/>
    <p:sldId id="418" r:id="rId12"/>
    <p:sldId id="415" r:id="rId13"/>
    <p:sldId id="421" r:id="rId14"/>
    <p:sldId id="424" r:id="rId15"/>
    <p:sldId id="425" r:id="rId16"/>
    <p:sldId id="423" r:id="rId17"/>
    <p:sldId id="428" r:id="rId18"/>
    <p:sldId id="427" r:id="rId19"/>
    <p:sldId id="430" r:id="rId20"/>
    <p:sldId id="411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A289FC-7592-1549-B8E2-972C0033E4FE}" v="37" dt="2026-01-21T03:13:09.92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63"/>
    <p:restoredTop sz="70068"/>
  </p:normalViewPr>
  <p:slideViewPr>
    <p:cSldViewPr snapToGrid="0">
      <p:cViewPr varScale="1">
        <p:scale>
          <a:sx n="82" d="100"/>
          <a:sy n="82" d="100"/>
        </p:scale>
        <p:origin x="236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 Ingold" userId="bd00d89b-03e0-4870-92ad-4df0bcef1101" providerId="ADAL" clId="{E8911E06-5594-5C1D-83B4-862F3040436F}"/>
    <pc:docChg chg="modSld">
      <pc:chgData name="Jo Ingold" userId="bd00d89b-03e0-4870-92ad-4df0bcef1101" providerId="ADAL" clId="{E8911E06-5594-5C1D-83B4-862F3040436F}" dt="2026-01-21T10:04:20.821" v="5" actId="6549"/>
      <pc:docMkLst>
        <pc:docMk/>
      </pc:docMkLst>
      <pc:sldChg chg="modSp mod">
        <pc:chgData name="Jo Ingold" userId="bd00d89b-03e0-4870-92ad-4df0bcef1101" providerId="ADAL" clId="{E8911E06-5594-5C1D-83B4-862F3040436F}" dt="2026-01-21T10:04:20.821" v="5" actId="6549"/>
        <pc:sldMkLst>
          <pc:docMk/>
          <pc:sldMk cId="3397857531" sldId="411"/>
        </pc:sldMkLst>
        <pc:spChg chg="mod">
          <ac:chgData name="Jo Ingold" userId="bd00d89b-03e0-4870-92ad-4df0bcef1101" providerId="ADAL" clId="{E8911E06-5594-5C1D-83B4-862F3040436F}" dt="2026-01-21T10:04:20.821" v="5" actId="6549"/>
          <ac:spMkLst>
            <pc:docMk/>
            <pc:sldMk cId="3397857531" sldId="411"/>
            <ac:spMk id="3" creationId="{8AA88466-76E2-AE30-F279-0E61A475AFE1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9F0781A-ADD3-45DA-8568-69677A308190}" type="doc">
      <dgm:prSet loTypeId="urn:microsoft.com/office/officeart/2005/8/layout/venn1" loCatId="relationship" qsTypeId="urn:microsoft.com/office/officeart/2005/8/quickstyle/simple1" qsCatId="simple" csTypeId="urn:microsoft.com/office/officeart/2005/8/colors/colorful1" csCatId="colorful" phldr="1"/>
      <dgm:spPr/>
    </dgm:pt>
    <dgm:pt modelId="{4459C9BA-4B8D-4F65-8177-03A5875253E2}">
      <dgm:prSet phldrT="[Text]" custT="1"/>
      <dgm:spPr/>
      <dgm:t>
        <a:bodyPr/>
        <a:lstStyle/>
        <a:p>
          <a:r>
            <a:rPr lang="en-US" sz="1800" dirty="0"/>
            <a:t>Government</a:t>
          </a:r>
        </a:p>
      </dgm:t>
    </dgm:pt>
    <dgm:pt modelId="{D3FC918F-A2C0-48A2-BA84-192E0DCAF465}" type="sibTrans" cxnId="{6CAAFC75-5174-452B-A846-8AB6C44986E2}">
      <dgm:prSet/>
      <dgm:spPr/>
      <dgm:t>
        <a:bodyPr/>
        <a:lstStyle/>
        <a:p>
          <a:endParaRPr lang="en-US" sz="1800"/>
        </a:p>
      </dgm:t>
    </dgm:pt>
    <dgm:pt modelId="{B7C50E3A-B81C-47FC-A624-6FB0E3C5E8DC}" type="parTrans" cxnId="{6CAAFC75-5174-452B-A846-8AB6C44986E2}">
      <dgm:prSet/>
      <dgm:spPr/>
      <dgm:t>
        <a:bodyPr/>
        <a:lstStyle/>
        <a:p>
          <a:endParaRPr lang="en-US" sz="1800"/>
        </a:p>
      </dgm:t>
    </dgm:pt>
    <dgm:pt modelId="{8A759493-B984-48F1-8E83-818BD5A5C384}">
      <dgm:prSet phldrT="[Text]" custT="1"/>
      <dgm:spPr/>
      <dgm:t>
        <a:bodyPr/>
        <a:lstStyle/>
        <a:p>
          <a:r>
            <a:rPr lang="en-US" sz="1800" dirty="0"/>
            <a:t>Employers</a:t>
          </a:r>
        </a:p>
      </dgm:t>
    </dgm:pt>
    <dgm:pt modelId="{836F5F8E-E0B5-472C-A91F-7BD31094CECF}" type="sibTrans" cxnId="{70124ED8-320A-4904-AF06-7B20F56E6F36}">
      <dgm:prSet/>
      <dgm:spPr/>
      <dgm:t>
        <a:bodyPr/>
        <a:lstStyle/>
        <a:p>
          <a:endParaRPr lang="en-US" sz="1800"/>
        </a:p>
      </dgm:t>
    </dgm:pt>
    <dgm:pt modelId="{A4360516-B7F1-45F6-A56F-12CE7AADA7FF}" type="parTrans" cxnId="{70124ED8-320A-4904-AF06-7B20F56E6F36}">
      <dgm:prSet/>
      <dgm:spPr/>
      <dgm:t>
        <a:bodyPr/>
        <a:lstStyle/>
        <a:p>
          <a:endParaRPr lang="en-US" sz="1800"/>
        </a:p>
      </dgm:t>
    </dgm:pt>
    <dgm:pt modelId="{E1427604-0A6E-49A6-B809-B0B8F8997200}">
      <dgm:prSet phldrT="[Text]" custT="1"/>
      <dgm:spPr/>
      <dgm:t>
        <a:bodyPr/>
        <a:lstStyle/>
        <a:p>
          <a:r>
            <a:rPr lang="en-US" sz="1800" dirty="0"/>
            <a:t>Candidates</a:t>
          </a:r>
        </a:p>
      </dgm:t>
    </dgm:pt>
    <dgm:pt modelId="{600A6D86-02A0-4811-A393-884607C5F246}" type="sibTrans" cxnId="{80F5BB62-8B95-46CE-A272-F934CCA8019B}">
      <dgm:prSet/>
      <dgm:spPr/>
      <dgm:t>
        <a:bodyPr/>
        <a:lstStyle/>
        <a:p>
          <a:endParaRPr lang="en-US" sz="1800"/>
        </a:p>
      </dgm:t>
    </dgm:pt>
    <dgm:pt modelId="{2D3C2F62-3D11-46A8-B54A-E833303D6D1A}" type="parTrans" cxnId="{80F5BB62-8B95-46CE-A272-F934CCA8019B}">
      <dgm:prSet/>
      <dgm:spPr/>
      <dgm:t>
        <a:bodyPr/>
        <a:lstStyle/>
        <a:p>
          <a:endParaRPr lang="en-US" sz="1800"/>
        </a:p>
      </dgm:t>
    </dgm:pt>
    <dgm:pt modelId="{615019CF-D7F3-4888-94FB-6865A654847C}" type="pres">
      <dgm:prSet presAssocID="{C9F0781A-ADD3-45DA-8568-69677A308190}" presName="compositeShape" presStyleCnt="0">
        <dgm:presLayoutVars>
          <dgm:chMax val="7"/>
          <dgm:dir/>
          <dgm:resizeHandles val="exact"/>
        </dgm:presLayoutVars>
      </dgm:prSet>
      <dgm:spPr/>
    </dgm:pt>
    <dgm:pt modelId="{347756A8-0995-4DF5-9D57-09D6966B391F}" type="pres">
      <dgm:prSet presAssocID="{4459C9BA-4B8D-4F65-8177-03A5875253E2}" presName="circ1" presStyleLbl="vennNode1" presStyleIdx="0" presStyleCnt="3"/>
      <dgm:spPr/>
    </dgm:pt>
    <dgm:pt modelId="{677C5A04-F4CA-4ACC-9ACB-DB2106934565}" type="pres">
      <dgm:prSet presAssocID="{4459C9BA-4B8D-4F65-8177-03A5875253E2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29096F14-786A-400E-9B58-48C5EC56677A}" type="pres">
      <dgm:prSet presAssocID="{8A759493-B984-48F1-8E83-818BD5A5C384}" presName="circ2" presStyleLbl="vennNode1" presStyleIdx="1" presStyleCnt="3"/>
      <dgm:spPr/>
    </dgm:pt>
    <dgm:pt modelId="{B93ABB49-5CF1-4DA0-B598-009202039974}" type="pres">
      <dgm:prSet presAssocID="{8A759493-B984-48F1-8E83-818BD5A5C384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6723257B-5D49-4FCC-80E0-4D31A7406E2F}" type="pres">
      <dgm:prSet presAssocID="{E1427604-0A6E-49A6-B809-B0B8F8997200}" presName="circ3" presStyleLbl="vennNode1" presStyleIdx="2" presStyleCnt="3"/>
      <dgm:spPr/>
    </dgm:pt>
    <dgm:pt modelId="{ABF13231-71BD-4384-BE30-AB7AEB831EA2}" type="pres">
      <dgm:prSet presAssocID="{E1427604-0A6E-49A6-B809-B0B8F8997200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C64D7F01-87E2-488C-99AC-B144BA757901}" type="presOf" srcId="{4459C9BA-4B8D-4F65-8177-03A5875253E2}" destId="{677C5A04-F4CA-4ACC-9ACB-DB2106934565}" srcOrd="1" destOrd="0" presId="urn:microsoft.com/office/officeart/2005/8/layout/venn1"/>
    <dgm:cxn modelId="{61F24A1D-A743-452D-8E5D-C52941D4784D}" type="presOf" srcId="{8A759493-B984-48F1-8E83-818BD5A5C384}" destId="{B93ABB49-5CF1-4DA0-B598-009202039974}" srcOrd="1" destOrd="0" presId="urn:microsoft.com/office/officeart/2005/8/layout/venn1"/>
    <dgm:cxn modelId="{80F5BB62-8B95-46CE-A272-F934CCA8019B}" srcId="{C9F0781A-ADD3-45DA-8568-69677A308190}" destId="{E1427604-0A6E-49A6-B809-B0B8F8997200}" srcOrd="2" destOrd="0" parTransId="{2D3C2F62-3D11-46A8-B54A-E833303D6D1A}" sibTransId="{600A6D86-02A0-4811-A393-884607C5F246}"/>
    <dgm:cxn modelId="{3DBD776A-2CDA-42A1-9B23-CA3FE5C8FB60}" type="presOf" srcId="{8A759493-B984-48F1-8E83-818BD5A5C384}" destId="{29096F14-786A-400E-9B58-48C5EC56677A}" srcOrd="0" destOrd="0" presId="urn:microsoft.com/office/officeart/2005/8/layout/venn1"/>
    <dgm:cxn modelId="{CD15B96F-D601-4BB9-8662-E56144F4AAD2}" type="presOf" srcId="{E1427604-0A6E-49A6-B809-B0B8F8997200}" destId="{6723257B-5D49-4FCC-80E0-4D31A7406E2F}" srcOrd="0" destOrd="0" presId="urn:microsoft.com/office/officeart/2005/8/layout/venn1"/>
    <dgm:cxn modelId="{6CAAFC75-5174-452B-A846-8AB6C44986E2}" srcId="{C9F0781A-ADD3-45DA-8568-69677A308190}" destId="{4459C9BA-4B8D-4F65-8177-03A5875253E2}" srcOrd="0" destOrd="0" parTransId="{B7C50E3A-B81C-47FC-A624-6FB0E3C5E8DC}" sibTransId="{D3FC918F-A2C0-48A2-BA84-192E0DCAF465}"/>
    <dgm:cxn modelId="{68788FBB-2F28-4552-A81B-C3B98452CF97}" type="presOf" srcId="{E1427604-0A6E-49A6-B809-B0B8F8997200}" destId="{ABF13231-71BD-4384-BE30-AB7AEB831EA2}" srcOrd="1" destOrd="0" presId="urn:microsoft.com/office/officeart/2005/8/layout/venn1"/>
    <dgm:cxn modelId="{1FE7CFC4-034E-4BA5-ACC4-9B20BB09CF89}" type="presOf" srcId="{C9F0781A-ADD3-45DA-8568-69677A308190}" destId="{615019CF-D7F3-4888-94FB-6865A654847C}" srcOrd="0" destOrd="0" presId="urn:microsoft.com/office/officeart/2005/8/layout/venn1"/>
    <dgm:cxn modelId="{70124ED8-320A-4904-AF06-7B20F56E6F36}" srcId="{C9F0781A-ADD3-45DA-8568-69677A308190}" destId="{8A759493-B984-48F1-8E83-818BD5A5C384}" srcOrd="1" destOrd="0" parTransId="{A4360516-B7F1-45F6-A56F-12CE7AADA7FF}" sibTransId="{836F5F8E-E0B5-472C-A91F-7BD31094CECF}"/>
    <dgm:cxn modelId="{B21128E6-0DD4-4632-8EEA-B3209A564510}" type="presOf" srcId="{4459C9BA-4B8D-4F65-8177-03A5875253E2}" destId="{347756A8-0995-4DF5-9D57-09D6966B391F}" srcOrd="0" destOrd="0" presId="urn:microsoft.com/office/officeart/2005/8/layout/venn1"/>
    <dgm:cxn modelId="{93920AB1-E1E8-4463-9775-94EAC6FF5F2B}" type="presParOf" srcId="{615019CF-D7F3-4888-94FB-6865A654847C}" destId="{347756A8-0995-4DF5-9D57-09D6966B391F}" srcOrd="0" destOrd="0" presId="urn:microsoft.com/office/officeart/2005/8/layout/venn1"/>
    <dgm:cxn modelId="{8624BC2D-FAC2-4DFC-9848-9863CBB76770}" type="presParOf" srcId="{615019CF-D7F3-4888-94FB-6865A654847C}" destId="{677C5A04-F4CA-4ACC-9ACB-DB2106934565}" srcOrd="1" destOrd="0" presId="urn:microsoft.com/office/officeart/2005/8/layout/venn1"/>
    <dgm:cxn modelId="{14E0A21A-EC60-4D03-9F95-FE4EB933B6BF}" type="presParOf" srcId="{615019CF-D7F3-4888-94FB-6865A654847C}" destId="{29096F14-786A-400E-9B58-48C5EC56677A}" srcOrd="2" destOrd="0" presId="urn:microsoft.com/office/officeart/2005/8/layout/venn1"/>
    <dgm:cxn modelId="{25313BBE-83F2-4D09-9F6A-0EE8C673E07E}" type="presParOf" srcId="{615019CF-D7F3-4888-94FB-6865A654847C}" destId="{B93ABB49-5CF1-4DA0-B598-009202039974}" srcOrd="3" destOrd="0" presId="urn:microsoft.com/office/officeart/2005/8/layout/venn1"/>
    <dgm:cxn modelId="{B7BB4FA7-C591-4E14-9966-546436A597BC}" type="presParOf" srcId="{615019CF-D7F3-4888-94FB-6865A654847C}" destId="{6723257B-5D49-4FCC-80E0-4D31A7406E2F}" srcOrd="4" destOrd="0" presId="urn:microsoft.com/office/officeart/2005/8/layout/venn1"/>
    <dgm:cxn modelId="{200225A0-0EC3-4E6A-AD02-5EF8E954A306}" type="presParOf" srcId="{615019CF-D7F3-4888-94FB-6865A654847C}" destId="{ABF13231-71BD-4384-BE30-AB7AEB831EA2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7756A8-0995-4DF5-9D57-09D6966B391F}">
      <dsp:nvSpPr>
        <dsp:cNvPr id="0" name=""/>
        <dsp:cNvSpPr/>
      </dsp:nvSpPr>
      <dsp:spPr>
        <a:xfrm>
          <a:off x="4093761" y="61523"/>
          <a:ext cx="2953147" cy="2953147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Government</a:t>
          </a:r>
        </a:p>
      </dsp:txBody>
      <dsp:txXfrm>
        <a:off x="4487514" y="578324"/>
        <a:ext cx="2165641" cy="1328916"/>
      </dsp:txXfrm>
    </dsp:sp>
    <dsp:sp modelId="{29096F14-786A-400E-9B58-48C5EC56677A}">
      <dsp:nvSpPr>
        <dsp:cNvPr id="0" name=""/>
        <dsp:cNvSpPr/>
      </dsp:nvSpPr>
      <dsp:spPr>
        <a:xfrm>
          <a:off x="5159355" y="1907240"/>
          <a:ext cx="2953147" cy="2953147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Employers</a:t>
          </a:r>
        </a:p>
      </dsp:txBody>
      <dsp:txXfrm>
        <a:off x="6062526" y="2670137"/>
        <a:ext cx="1771888" cy="1624230"/>
      </dsp:txXfrm>
    </dsp:sp>
    <dsp:sp modelId="{6723257B-5D49-4FCC-80E0-4D31A7406E2F}">
      <dsp:nvSpPr>
        <dsp:cNvPr id="0" name=""/>
        <dsp:cNvSpPr/>
      </dsp:nvSpPr>
      <dsp:spPr>
        <a:xfrm>
          <a:off x="3028167" y="1907240"/>
          <a:ext cx="2953147" cy="2953147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Candidates</a:t>
          </a:r>
        </a:p>
      </dsp:txBody>
      <dsp:txXfrm>
        <a:off x="3306255" y="2670137"/>
        <a:ext cx="1771888" cy="16242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C6490A-CB0B-1B43-BF91-A8746730430F}" type="datetimeFigureOut">
              <a:rPr lang="en-US" smtClean="0"/>
              <a:t>1/21/26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CA1910-FF0B-5548-9BA9-BDAC8B3109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4690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b="1" i="1" u="none" strike="noStrike" dirty="0">
                <a:solidFill>
                  <a:srgbClr val="084E74"/>
                </a:solidFill>
                <a:effectLst/>
                <a:latin typeface="Montserrat" panose="020F0502020204030204" pitchFamily="34" charset="0"/>
              </a:rPr>
              <a:t>I acknowledge and pay respect to the ancestors and descendants of the Lands upon which we meet. I am mindful that within and without the buildings, the Land always was and always will be Aboriginal Land.</a:t>
            </a:r>
            <a:r>
              <a:rPr lang="en-AU" b="0" i="0" u="none" strike="noStrike" dirty="0">
                <a:solidFill>
                  <a:srgbClr val="CDCDCD"/>
                </a:solidFill>
                <a:effectLst/>
                <a:latin typeface="Helvetica Neue" panose="02000503000000020004" pitchFamily="2" charset="0"/>
              </a:rPr>
              <a:t> </a:t>
            </a:r>
          </a:p>
          <a:p>
            <a:r>
              <a:rPr lang="en-AU" b="0" i="0" u="none" strike="noStrike" dirty="0" err="1">
                <a:solidFill>
                  <a:srgbClr val="FFFFFF"/>
                </a:solidFill>
                <a:effectLst/>
                <a:latin typeface="Helvetica Neue" panose="02000503000000020004" pitchFamily="2" charset="0"/>
              </a:rPr>
              <a:t>Yugambeh</a:t>
            </a:r>
            <a:r>
              <a:rPr lang="en-AU" b="0" i="0" u="none" strike="noStrike" dirty="0">
                <a:solidFill>
                  <a:srgbClr val="FFFFFF"/>
                </a:solidFill>
                <a:effectLst/>
                <a:latin typeface="Helvetica Neue" panose="02000503000000020004" pitchFamily="2" charset="0"/>
              </a:rPr>
              <a:t>/</a:t>
            </a:r>
            <a:r>
              <a:rPr lang="en-AU" b="0" i="0" u="none" strike="noStrike" dirty="0" err="1">
                <a:solidFill>
                  <a:srgbClr val="FFFFFF"/>
                </a:solidFill>
                <a:effectLst/>
                <a:latin typeface="Helvetica Neue" panose="02000503000000020004" pitchFamily="2" charset="0"/>
              </a:rPr>
              <a:t>Kombumerri</a:t>
            </a:r>
            <a:r>
              <a:rPr lang="en-AU" b="0" i="0" u="none" strike="noStrike" dirty="0">
                <a:solidFill>
                  <a:srgbClr val="FFFFFF"/>
                </a:solidFill>
                <a:effectLst/>
                <a:latin typeface="Helvetica Neue" panose="02000503000000020004" pitchFamily="2" charset="0"/>
              </a:rPr>
              <a:t> peoples</a:t>
            </a:r>
            <a:r>
              <a:rPr lang="en-AU" b="0" i="0" u="none" strike="noStrike" dirty="0">
                <a:solidFill>
                  <a:srgbClr val="CDCDCD"/>
                </a:solidFill>
                <a:effectLst/>
                <a:latin typeface="Helvetica Neue" panose="02000503000000020004" pitchFamily="2" charset="0"/>
              </a:rPr>
              <a:t>.</a:t>
            </a:r>
          </a:p>
          <a:p>
            <a:endParaRPr lang="en-AU" b="0" i="0" u="none" strike="noStrike" dirty="0">
              <a:solidFill>
                <a:srgbClr val="CDCDCD"/>
              </a:solidFill>
              <a:effectLst/>
              <a:latin typeface="Helvetica Neue" panose="02000503000000020004" pitchFamily="2" charset="0"/>
            </a:endParaRPr>
          </a:p>
          <a:p>
            <a:r>
              <a:rPr lang="en-AU" b="0" i="0" u="none" strike="noStrike" dirty="0">
                <a:solidFill>
                  <a:srgbClr val="CDCDCD"/>
                </a:solidFill>
                <a:effectLst/>
                <a:latin typeface="Helvetica Neue" panose="02000503000000020004" pitchFamily="2" charset="0"/>
              </a:rPr>
              <a:t>I’ve been researching employer engagement for 13 years and today I’m going to provide a quick Top Ten sprint about what I’ve learned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CA1910-FF0B-5548-9BA9-BDAC8B3109F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2641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There are lots of typologies around - propensity to engage, reasons for engagement, extent of engagement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Intention vs actual (Martin and Swank UK and Denmark)</a:t>
            </a:r>
          </a:p>
          <a:p>
            <a:endParaRPr lang="en-US" dirty="0"/>
          </a:p>
          <a:p>
            <a:r>
              <a:rPr lang="en-US" dirty="0"/>
              <a:t>It is not sending an employer 100 resumes (spray and pray)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From my early research in the UK I developed the idea of Two faces of employer engagement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1. Provider practitioner attempts to build and maintain relationships with employers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2. employer engagement beyond vague participation in a program, including hiring and retaining and use of HR services provided by provider practitioners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Now the Top Ten Messages about Employer Engagement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CA1910-FF0B-5548-9BA9-BDAC8B3109F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1678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There is a small but growing evidence base about the demand-side</a:t>
            </a:r>
          </a:p>
          <a:p>
            <a:r>
              <a:rPr lang="en-AU" dirty="0"/>
              <a:t>It tends to be absent (or secondary) to policymaking and scholarship regarding ALMPs</a:t>
            </a:r>
          </a:p>
          <a:p>
            <a:endParaRPr lang="en-AU" dirty="0"/>
          </a:p>
          <a:p>
            <a:r>
              <a:rPr lang="en-AU" dirty="0"/>
              <a:t>I’m presenting key dimensions of the evidence base from interviews with employers (hiring managers) and providers in the UK, Denmark and Australia</a:t>
            </a:r>
          </a:p>
          <a:p>
            <a:endParaRPr lang="en-AU" dirty="0"/>
          </a:p>
          <a:p>
            <a:r>
              <a:rPr lang="en-AU" dirty="0"/>
              <a:t>I also like to talk about two sides of the same coin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02EEF7-10B8-48BD-98D2-6BEDC41F7233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14377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Employers don’t always know what they want or need</a:t>
            </a:r>
          </a:p>
          <a:p>
            <a:endParaRPr lang="en-US" dirty="0"/>
          </a:p>
          <a:p>
            <a:r>
              <a:rPr lang="en-US" dirty="0"/>
              <a:t>Sometimes practitioners are uncomfortable about the idea of selling their clients but employer engagement is at root a sales activity. But done well it is far more than this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CA1910-FF0B-5548-9BA9-BDAC8B3109F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4572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Again, sales</a:t>
            </a:r>
          </a:p>
          <a:p>
            <a:endParaRPr lang="en-US" dirty="0"/>
          </a:p>
          <a:p>
            <a:r>
              <a:rPr lang="en-US" dirty="0"/>
              <a:t>Employers may or may not have any understanding about hidden talent or your services</a:t>
            </a:r>
          </a:p>
          <a:p>
            <a:endParaRPr lang="en-US" dirty="0"/>
          </a:p>
          <a:p>
            <a:r>
              <a:rPr lang="en-US" dirty="0"/>
              <a:t>They don’t know that you or your clients are gold or that your services might be gold</a:t>
            </a:r>
          </a:p>
          <a:p>
            <a:endParaRPr lang="en-US" dirty="0"/>
          </a:p>
          <a:p>
            <a:r>
              <a:rPr lang="en-US" dirty="0"/>
              <a:t>Employer engagement is about your candidates and service quality that you provide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CA1910-FF0B-5548-9BA9-BDAC8B3109F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0149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They may have been burned before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CA1910-FF0B-5548-9BA9-BDAC8B3109F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3528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IPS three cups of tea</a:t>
            </a:r>
          </a:p>
          <a:p>
            <a:endParaRPr lang="en-US" dirty="0"/>
          </a:p>
          <a:p>
            <a:r>
              <a:rPr lang="en-US" dirty="0"/>
              <a:t>Understanding the business you approach, their workforce needs. Often this involves listening to the employers and sometimes challenging their </a:t>
            </a:r>
            <a:r>
              <a:rPr lang="en-US" dirty="0" err="1"/>
              <a:t>labour</a:t>
            </a:r>
            <a:r>
              <a:rPr lang="en-US" dirty="0"/>
              <a:t> market assumptions and their HR policies and practices</a:t>
            </a:r>
          </a:p>
          <a:p>
            <a:endParaRPr lang="en-US" dirty="0"/>
          </a:p>
          <a:p>
            <a:r>
              <a:rPr lang="en-US" dirty="0"/>
              <a:t>You should be </a:t>
            </a:r>
            <a:r>
              <a:rPr lang="en-US" dirty="0" err="1"/>
              <a:t>labour</a:t>
            </a:r>
            <a:r>
              <a:rPr lang="en-US" dirty="0"/>
              <a:t> market experts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CA1910-FF0B-5548-9BA9-BDAC8B3109F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6426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Employer engagement is not an economic exchange</a:t>
            </a:r>
          </a:p>
          <a:p>
            <a:endParaRPr lang="en-US" dirty="0"/>
          </a:p>
          <a:p>
            <a:r>
              <a:rPr lang="en-US" dirty="0"/>
              <a:t>It’s a social exchange within an economic context</a:t>
            </a:r>
          </a:p>
          <a:p>
            <a:endParaRPr lang="en-US" dirty="0"/>
          </a:p>
          <a:p>
            <a:r>
              <a:rPr lang="en-US" dirty="0"/>
              <a:t>Reciprocity means one party initiatives an action and the other responds – hopefully positively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CA1910-FF0B-5548-9BA9-BDAC8B3109F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0907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Resilience, persistence</a:t>
            </a:r>
          </a:p>
          <a:p>
            <a:endParaRPr lang="en-US" dirty="0"/>
          </a:p>
          <a:p>
            <a:r>
              <a:rPr lang="en-US" dirty="0"/>
              <a:t>Listening</a:t>
            </a:r>
          </a:p>
          <a:p>
            <a:endParaRPr lang="en-US" dirty="0"/>
          </a:p>
          <a:p>
            <a:r>
              <a:rPr lang="en-US" dirty="0"/>
              <a:t>IPS – there is crossover in the skills that are important for clients </a:t>
            </a:r>
          </a:p>
          <a:p>
            <a:endParaRPr lang="en-US" dirty="0"/>
          </a:p>
          <a:p>
            <a:r>
              <a:rPr lang="en-US" dirty="0"/>
              <a:t>But every organization should have a specific employer engagement team with individuals that manage relationships – single point of contact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CA1910-FF0B-5548-9BA9-BDAC8B3109F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3500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Don’t forget to not only focus on external relationships with employers and other providers and partners but also on your internal relationships i.e. job consultants/mentors who have daily contact with candidates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CA1910-FF0B-5548-9BA9-BDAC8B3109F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5243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Ive</a:t>
            </a:r>
            <a:r>
              <a:rPr lang="en-US" dirty="0"/>
              <a:t> heard so often from employers ‘I was promised this, 50 people, but they didn’t materialize’ or ‘I received 100 resumes and it created more work for me’</a:t>
            </a:r>
          </a:p>
          <a:p>
            <a:r>
              <a:rPr lang="en-US" dirty="0"/>
              <a:t>‘I spend ages talking with the provider-practitioner but they didn’t listen’</a:t>
            </a:r>
          </a:p>
          <a:p>
            <a:r>
              <a:rPr lang="en-US" dirty="0"/>
              <a:t>‘wasted my time’</a:t>
            </a:r>
          </a:p>
          <a:p>
            <a:endParaRPr lang="en-US" dirty="0"/>
          </a:p>
          <a:p>
            <a:r>
              <a:rPr lang="en-US" dirty="0"/>
              <a:t>Always provider a gold standard service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Employer engagement is about your candidates and service quality that you provide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CA1910-FF0B-5548-9BA9-BDAC8B3109F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7728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the UK the </a:t>
            </a:r>
            <a:r>
              <a:rPr lang="en-US" dirty="0" err="1"/>
              <a:t>ReAct</a:t>
            </a:r>
            <a:r>
              <a:rPr lang="en-US" dirty="0"/>
              <a:t> partnership has for the past few years led to collaboration amongst providers for the benefit of employers – so employers receive a variety of candidates but the competition is hidden from them </a:t>
            </a:r>
          </a:p>
          <a:p>
            <a:endParaRPr lang="en-US" dirty="0"/>
          </a:p>
          <a:p>
            <a:r>
              <a:rPr lang="en-US" dirty="0"/>
              <a:t>Hide the wiring as I call it</a:t>
            </a:r>
          </a:p>
          <a:p>
            <a:endParaRPr lang="en-US" dirty="0"/>
          </a:p>
          <a:p>
            <a:r>
              <a:rPr lang="en-US" dirty="0"/>
              <a:t>The department in the UK also incentivizes collaboration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CA1910-FF0B-5548-9BA9-BDAC8B3109F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7882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C23DA7-7CE3-2DD1-BFE8-AF4D4546BB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C52BAC-13FC-B5CB-94F3-85192D7CA2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CF71A2-0A56-813F-98E4-1BE8648CD9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87450-27EB-9244-8208-17F12E9C0C75}" type="datetimeFigureOut">
              <a:rPr lang="en-US" smtClean="0"/>
              <a:t>1/21/26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AB6B8C-0BF4-A187-6942-C0471CA6C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B204D7-6143-4241-F914-E67436753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8F5D7-2B19-6F4B-AF3B-DFD997417B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4292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571DC1-8DC3-C8CB-0012-EC6F01519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E7B1E5-90ED-2148-BB99-7AC3915505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29BA34-271E-E9EF-89C7-A3FD2C83C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87450-27EB-9244-8208-17F12E9C0C75}" type="datetimeFigureOut">
              <a:rPr lang="en-US" smtClean="0"/>
              <a:t>1/21/26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66C892-052D-16AE-F149-9084ADD930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2FC37D-98CE-B991-35AA-DE0E95094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8F5D7-2B19-6F4B-AF3B-DFD997417B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7835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FEEB5B-CBDB-FC75-D135-B42FCCE78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45200F-AD15-F2D8-FFE1-CB1E756298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13274E-5FBB-1A3B-F3F8-ADCAE9889D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87450-27EB-9244-8208-17F12E9C0C75}" type="datetimeFigureOut">
              <a:rPr lang="en-US" smtClean="0"/>
              <a:t>1/21/26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65C65E-E937-9445-D00F-CB5F2A1A3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01F248-A0BE-13F2-14ED-B32300257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8F5D7-2B19-6F4B-AF3B-DFD997417B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2111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D6089C-2063-F6CD-F64D-33732AFA4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B44827-3190-FA26-0275-B636C1DDAA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47FF7D-5C15-39A4-E364-A58E77A0B2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6370A-4B2D-74C5-D2B9-CD9E762A6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87450-27EB-9244-8208-17F12E9C0C75}" type="datetimeFigureOut">
              <a:rPr lang="en-US" smtClean="0"/>
              <a:t>1/21/26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A0E0C5-311F-4F49-A8E3-BEC55208FF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0E2CC3-317D-5942-C3F4-EB9AD3CE3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8F5D7-2B19-6F4B-AF3B-DFD997417B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1257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D946A-A9EB-237B-29B8-4AAE4E3D7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420F0A-657B-CFD1-789A-D0AF1F487C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403A23-657A-82D6-5360-D49F3730E9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110B5B8-3F59-411E-995B-62479C9BAC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69F277A-81E5-E17A-AD5F-609B37477C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44FAFAE-8F0C-8DC4-B23A-3121ADBC56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87450-27EB-9244-8208-17F12E9C0C75}" type="datetimeFigureOut">
              <a:rPr lang="en-US" smtClean="0"/>
              <a:t>1/21/26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C49B863-5483-7953-C6D2-ACBDB2E32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2476663-4C29-B9F8-A482-85FF7622C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8F5D7-2B19-6F4B-AF3B-DFD997417B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055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10DB2-DC34-EF3D-68EE-790A422D4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3409084-F6C8-79C8-BAC6-78F187E6E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87450-27EB-9244-8208-17F12E9C0C75}" type="datetimeFigureOut">
              <a:rPr lang="en-US" smtClean="0"/>
              <a:t>1/21/26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6023B0-4594-4B3E-0F32-D89ACDE785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3881E8-1C88-2746-4F3E-52812C5B6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8F5D7-2B19-6F4B-AF3B-DFD997417B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870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D83B3C2-A297-4631-D327-DE1A768B4E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87450-27EB-9244-8208-17F12E9C0C75}" type="datetimeFigureOut">
              <a:rPr lang="en-US" smtClean="0"/>
              <a:t>1/21/26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5A68AE-7ECD-790C-DC62-B2E117F91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1F74C7-0ED1-DD39-280C-2F2B2C14B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8F5D7-2B19-6F4B-AF3B-DFD997417B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650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F72E9-52B4-682B-0D7E-039D8F5F9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438768-0691-A7BF-ECC2-E6909282D6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0FFA9F-9D67-7CCB-E2A8-1A1AABC2C7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72E32E-329B-87D9-FE2C-DA6331099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87450-27EB-9244-8208-17F12E9C0C75}" type="datetimeFigureOut">
              <a:rPr lang="en-US" smtClean="0"/>
              <a:t>1/21/26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57C33F-3C68-BC1B-228E-DA9FEF8CD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1CF434-6B34-EE0B-ACD6-5561AAD25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8F5D7-2B19-6F4B-AF3B-DFD997417B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5367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48CDCF-8BDE-23D1-DD57-E23D735863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1DD2DC-C4AF-9369-C0F3-BBDC0FB574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F2B01E-801B-5649-6D78-25D4CE4F8A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806C22-867B-EB21-64BA-F6E421837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87450-27EB-9244-8208-17F12E9C0C75}" type="datetimeFigureOut">
              <a:rPr lang="en-US" smtClean="0"/>
              <a:t>1/21/26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24FDFB-87D8-81E7-CA1A-8158CDC758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63570A-FBF5-941C-E9CD-D73661864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8F5D7-2B19-6F4B-AF3B-DFD997417B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6485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7141E4-2807-28C8-6878-CF08ACD0F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BB0CEA-7DBF-4C3F-F8A5-D2E9B49FB5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F1BB0A-AB3C-C392-EA77-44A03EABB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87450-27EB-9244-8208-17F12E9C0C75}" type="datetimeFigureOut">
              <a:rPr lang="en-US" smtClean="0"/>
              <a:t>1/21/26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827DE9-C3C8-C552-94C9-E808ED902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C83B93-B1A7-D67C-9FE6-C1B1BA59A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8F5D7-2B19-6F4B-AF3B-DFD997417B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938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34DB73E-7B18-1F8A-2362-43AE3E9A13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0510F8-B38B-1099-065D-DA8903CCB7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5AFFF4-7E2B-6E97-F6F8-DF3C6AB37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87450-27EB-9244-8208-17F12E9C0C75}" type="datetimeFigureOut">
              <a:rPr lang="en-US" smtClean="0"/>
              <a:t>1/21/26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D513F0-B6B9-382D-C7EB-792FD07F4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25B833-07E5-C8DB-49B6-458D4A038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8F5D7-2B19-6F4B-AF3B-DFD997417B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5696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mart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6BD6C96-781C-4A3F-97CF-70B1B00818F8}"/>
              </a:ext>
            </a:extLst>
          </p:cNvPr>
          <p:cNvSpPr/>
          <p:nvPr userDrawn="1"/>
        </p:nvSpPr>
        <p:spPr>
          <a:xfrm>
            <a:off x="0" y="0"/>
            <a:ext cx="12191999" cy="5181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SmartArt</a:t>
            </a:r>
            <a:endParaRPr lang="en-GB" dirty="0"/>
          </a:p>
        </p:txBody>
      </p:sp>
      <p:sp>
        <p:nvSpPr>
          <p:cNvPr id="4" name="SmartArt Placeholder 3">
            <a:extLst>
              <a:ext uri="{FF2B5EF4-FFF2-40B4-BE49-F238E27FC236}">
                <a16:creationId xmlns:a16="http://schemas.microsoft.com/office/drawing/2014/main" id="{33CEEB8A-45DE-442C-B018-839DF31F2C9D}"/>
              </a:ext>
            </a:extLst>
          </p:cNvPr>
          <p:cNvSpPr>
            <a:spLocks noGrp="1"/>
          </p:cNvSpPr>
          <p:nvPr>
            <p:ph type="dgm" sz="quarter" idx="15"/>
          </p:nvPr>
        </p:nvSpPr>
        <p:spPr>
          <a:xfrm>
            <a:off x="600075" y="1230313"/>
            <a:ext cx="10083800" cy="4197351"/>
          </a:xfrm>
        </p:spPr>
        <p:txBody>
          <a:bodyPr lIns="144000" tIns="108000"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SmartArt graphic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524907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Deakin University CRICOS Provider Code: 00113B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9360C9-D6E6-46AC-8EF9-EEF25F267E14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90538" y="1758950"/>
            <a:ext cx="10193790" cy="3974666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240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24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on the relevant icon at the </a:t>
            </a:r>
            <a:r>
              <a:rPr lang="en-US" dirty="0" err="1"/>
              <a:t>centre</a:t>
            </a:r>
            <a:r>
              <a:rPr lang="en-US" dirty="0"/>
              <a:t> of the placeholder to add: Text / Table / Chart / SmartArt / Image / Media. There are five type styles in the template, available as List Levels. Press the Increase / Decrease button in the paragraph section of the home ribbon to move through the styles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1872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C45CAF-2ABD-F341-273E-98ADA4ED1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86E361-620E-888A-DDD1-705976B8B6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B4E14B-ACA6-2289-4D02-DBA4B48661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287450-27EB-9244-8208-17F12E9C0C75}" type="datetimeFigureOut">
              <a:rPr lang="en-US" smtClean="0"/>
              <a:t>1/21/26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A06866-F03D-16E5-7B10-0D330DC7FC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6710BF-47F4-6C1C-A6AB-1000D15E4C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188F5D7-2B19-6F4B-AF3B-DFD997417B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35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2" r:id="rId12"/>
    <p:sldLayoutId id="2147483666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dworkresearchgroup.com/" TargetMode="External"/><Relationship Id="rId2" Type="http://schemas.openxmlformats.org/officeDocument/2006/relationships/hyperlink" Target="https://activatingemployers.org/" TargetMode="Externa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entreforinclusiveemployment.au/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www.goodworkresearchgroup.com/" TargetMode="Externa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BCED4D40-4B67-4331-AC48-79B82B4A47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8C601F-5E56-9042-5866-EF1ACD1956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8881" y="417576"/>
            <a:ext cx="10909640" cy="1249394"/>
          </a:xfrm>
        </p:spPr>
        <p:txBody>
          <a:bodyPr anchor="ctr">
            <a:normAutofit/>
          </a:bodyPr>
          <a:lstStyle/>
          <a:p>
            <a:r>
              <a:rPr lang="en-US" sz="4100" dirty="0"/>
              <a:t>Employer Engagement: </a:t>
            </a:r>
            <a:br>
              <a:rPr lang="en-US" sz="4100" dirty="0"/>
            </a:br>
            <a:r>
              <a:rPr lang="en-US" sz="4100" dirty="0"/>
              <a:t>What do we know?</a:t>
            </a:r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670CEDEF-4F34-412E-84EE-329C1E936A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7702" y="1733454"/>
            <a:ext cx="4572000" cy="18288"/>
          </a:xfrm>
          <a:custGeom>
            <a:avLst/>
            <a:gdLst>
              <a:gd name="csX0" fmla="*/ 0 w 4572000"/>
              <a:gd name="csY0" fmla="*/ 0 h 18288"/>
              <a:gd name="csX1" fmla="*/ 515983 w 4572000"/>
              <a:gd name="csY1" fmla="*/ 0 h 18288"/>
              <a:gd name="csX2" fmla="*/ 1031966 w 4572000"/>
              <a:gd name="csY2" fmla="*/ 0 h 18288"/>
              <a:gd name="csX3" fmla="*/ 1639389 w 4572000"/>
              <a:gd name="csY3" fmla="*/ 0 h 18288"/>
              <a:gd name="csX4" fmla="*/ 2383971 w 4572000"/>
              <a:gd name="csY4" fmla="*/ 0 h 18288"/>
              <a:gd name="csX5" fmla="*/ 2945674 w 4572000"/>
              <a:gd name="csY5" fmla="*/ 0 h 18288"/>
              <a:gd name="csX6" fmla="*/ 3507377 w 4572000"/>
              <a:gd name="csY6" fmla="*/ 0 h 18288"/>
              <a:gd name="csX7" fmla="*/ 4572000 w 4572000"/>
              <a:gd name="csY7" fmla="*/ 0 h 18288"/>
              <a:gd name="csX8" fmla="*/ 4572000 w 4572000"/>
              <a:gd name="csY8" fmla="*/ 18288 h 18288"/>
              <a:gd name="csX9" fmla="*/ 3873137 w 4572000"/>
              <a:gd name="csY9" fmla="*/ 18288 h 18288"/>
              <a:gd name="csX10" fmla="*/ 3311434 w 4572000"/>
              <a:gd name="csY10" fmla="*/ 18288 h 18288"/>
              <a:gd name="csX11" fmla="*/ 2749731 w 4572000"/>
              <a:gd name="csY11" fmla="*/ 18288 h 18288"/>
              <a:gd name="csX12" fmla="*/ 2050869 w 4572000"/>
              <a:gd name="csY12" fmla="*/ 18288 h 18288"/>
              <a:gd name="csX13" fmla="*/ 1306286 w 4572000"/>
              <a:gd name="csY13" fmla="*/ 18288 h 18288"/>
              <a:gd name="csX14" fmla="*/ 790303 w 4572000"/>
              <a:gd name="csY14" fmla="*/ 18288 h 18288"/>
              <a:gd name="csX15" fmla="*/ 0 w 4572000"/>
              <a:gd name="csY15" fmla="*/ 18288 h 18288"/>
              <a:gd name="csX16" fmla="*/ 0 w 4572000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572000" h="18288" fill="none" extrusionOk="0">
                <a:moveTo>
                  <a:pt x="0" y="0"/>
                </a:moveTo>
                <a:cubicBezTo>
                  <a:pt x="105156" y="-20963"/>
                  <a:pt x="340432" y="822"/>
                  <a:pt x="515983" y="0"/>
                </a:cubicBezTo>
                <a:cubicBezTo>
                  <a:pt x="691534" y="-822"/>
                  <a:pt x="850679" y="16479"/>
                  <a:pt x="1031966" y="0"/>
                </a:cubicBezTo>
                <a:cubicBezTo>
                  <a:pt x="1213253" y="-16479"/>
                  <a:pt x="1443646" y="-18730"/>
                  <a:pt x="1639389" y="0"/>
                </a:cubicBezTo>
                <a:cubicBezTo>
                  <a:pt x="1835132" y="18730"/>
                  <a:pt x="2159975" y="18531"/>
                  <a:pt x="2383971" y="0"/>
                </a:cubicBezTo>
                <a:cubicBezTo>
                  <a:pt x="2607967" y="-18531"/>
                  <a:pt x="2719096" y="-12030"/>
                  <a:pt x="2945674" y="0"/>
                </a:cubicBezTo>
                <a:cubicBezTo>
                  <a:pt x="3172252" y="12030"/>
                  <a:pt x="3269167" y="27666"/>
                  <a:pt x="3507377" y="0"/>
                </a:cubicBezTo>
                <a:cubicBezTo>
                  <a:pt x="3745587" y="-27666"/>
                  <a:pt x="4116741" y="18705"/>
                  <a:pt x="4572000" y="0"/>
                </a:cubicBezTo>
                <a:cubicBezTo>
                  <a:pt x="4572895" y="8974"/>
                  <a:pt x="4571454" y="9359"/>
                  <a:pt x="4572000" y="18288"/>
                </a:cubicBezTo>
                <a:cubicBezTo>
                  <a:pt x="4374698" y="3942"/>
                  <a:pt x="4098874" y="-11042"/>
                  <a:pt x="3873137" y="18288"/>
                </a:cubicBezTo>
                <a:cubicBezTo>
                  <a:pt x="3647400" y="47618"/>
                  <a:pt x="3517055" y="5421"/>
                  <a:pt x="3311434" y="18288"/>
                </a:cubicBezTo>
                <a:cubicBezTo>
                  <a:pt x="3105813" y="31155"/>
                  <a:pt x="3025168" y="17856"/>
                  <a:pt x="2749731" y="18288"/>
                </a:cubicBezTo>
                <a:cubicBezTo>
                  <a:pt x="2474294" y="18720"/>
                  <a:pt x="2291766" y="-14168"/>
                  <a:pt x="2050869" y="18288"/>
                </a:cubicBezTo>
                <a:cubicBezTo>
                  <a:pt x="1809972" y="50744"/>
                  <a:pt x="1540276" y="46798"/>
                  <a:pt x="1306286" y="18288"/>
                </a:cubicBezTo>
                <a:cubicBezTo>
                  <a:pt x="1072296" y="-10222"/>
                  <a:pt x="972445" y="19645"/>
                  <a:pt x="790303" y="18288"/>
                </a:cubicBezTo>
                <a:cubicBezTo>
                  <a:pt x="608161" y="16931"/>
                  <a:pt x="200981" y="8241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572000" h="18288" stroke="0" extrusionOk="0">
                <a:moveTo>
                  <a:pt x="0" y="0"/>
                </a:moveTo>
                <a:cubicBezTo>
                  <a:pt x="143285" y="-9565"/>
                  <a:pt x="327959" y="-11498"/>
                  <a:pt x="561703" y="0"/>
                </a:cubicBezTo>
                <a:cubicBezTo>
                  <a:pt x="795447" y="11498"/>
                  <a:pt x="838260" y="18255"/>
                  <a:pt x="1077686" y="0"/>
                </a:cubicBezTo>
                <a:cubicBezTo>
                  <a:pt x="1317112" y="-18255"/>
                  <a:pt x="1437472" y="23514"/>
                  <a:pt x="1639389" y="0"/>
                </a:cubicBezTo>
                <a:cubicBezTo>
                  <a:pt x="1841306" y="-23514"/>
                  <a:pt x="2037142" y="-12551"/>
                  <a:pt x="2292531" y="0"/>
                </a:cubicBezTo>
                <a:cubicBezTo>
                  <a:pt x="2547920" y="12551"/>
                  <a:pt x="2810436" y="-20352"/>
                  <a:pt x="2991394" y="0"/>
                </a:cubicBezTo>
                <a:cubicBezTo>
                  <a:pt x="3172352" y="20352"/>
                  <a:pt x="3530025" y="-13347"/>
                  <a:pt x="3735977" y="0"/>
                </a:cubicBezTo>
                <a:cubicBezTo>
                  <a:pt x="3941929" y="13347"/>
                  <a:pt x="4161497" y="34086"/>
                  <a:pt x="4572000" y="0"/>
                </a:cubicBezTo>
                <a:cubicBezTo>
                  <a:pt x="4571545" y="6162"/>
                  <a:pt x="4571903" y="11775"/>
                  <a:pt x="4572000" y="18288"/>
                </a:cubicBezTo>
                <a:cubicBezTo>
                  <a:pt x="4228040" y="36490"/>
                  <a:pt x="4199736" y="42557"/>
                  <a:pt x="3873137" y="18288"/>
                </a:cubicBezTo>
                <a:cubicBezTo>
                  <a:pt x="3546538" y="-5981"/>
                  <a:pt x="3472124" y="16809"/>
                  <a:pt x="3128554" y="18288"/>
                </a:cubicBezTo>
                <a:cubicBezTo>
                  <a:pt x="2784984" y="19767"/>
                  <a:pt x="2735896" y="-17781"/>
                  <a:pt x="2383971" y="18288"/>
                </a:cubicBezTo>
                <a:cubicBezTo>
                  <a:pt x="2032046" y="54357"/>
                  <a:pt x="2019324" y="2920"/>
                  <a:pt x="1867989" y="18288"/>
                </a:cubicBezTo>
                <a:cubicBezTo>
                  <a:pt x="1716654" y="33656"/>
                  <a:pt x="1418675" y="32575"/>
                  <a:pt x="1169126" y="18288"/>
                </a:cubicBezTo>
                <a:cubicBezTo>
                  <a:pt x="919577" y="4001"/>
                  <a:pt x="798537" y="16165"/>
                  <a:pt x="561703" y="18288"/>
                </a:cubicBezTo>
                <a:cubicBezTo>
                  <a:pt x="324869" y="20411"/>
                  <a:pt x="221395" y="-912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2DF750E-8443-0BC2-98B1-65CC5CB89C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64" y="5158873"/>
            <a:ext cx="3035257" cy="1381041"/>
          </a:xfrm>
          <a:prstGeom prst="rect">
            <a:avLst/>
          </a:prstGeom>
        </p:spPr>
      </p:pic>
      <p:sp>
        <p:nvSpPr>
          <p:cNvPr id="3" name="SmartArt Placeholder 2">
            <a:extLst>
              <a:ext uri="{FF2B5EF4-FFF2-40B4-BE49-F238E27FC236}">
                <a16:creationId xmlns:a16="http://schemas.microsoft.com/office/drawing/2014/main" id="{44DD491D-A437-1C75-E8D9-B61F9932A7DA}"/>
              </a:ext>
            </a:extLst>
          </p:cNvPr>
          <p:cNvSpPr>
            <a:spLocks noGrp="1"/>
          </p:cNvSpPr>
          <p:nvPr>
            <p:ph type="dgm" sz="quarter" idx="4294967295"/>
          </p:nvPr>
        </p:nvSpPr>
        <p:spPr>
          <a:xfrm>
            <a:off x="2551685" y="2372665"/>
            <a:ext cx="7506716" cy="235917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Professor Jo Ingold FIEP</a:t>
            </a:r>
          </a:p>
          <a:p>
            <a:pPr marL="0" indent="0" algn="ctr">
              <a:buNone/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ERSA Employer Engagement Forum</a:t>
            </a:r>
          </a:p>
          <a:p>
            <a:pPr marL="0" indent="0" algn="ctr">
              <a:buNone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21 January 2026</a:t>
            </a:r>
          </a:p>
          <a:p>
            <a:pPr marL="0" indent="0" algn="ctr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192826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DFBB1-0DE2-7107-A5CE-FF2F8E5FA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Quick note on the evidence base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EE0D30-37CE-5C37-DFCC-918C0A6ABD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91337"/>
            <a:ext cx="10515600" cy="5271455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Survey of 650 businesses (Leeds &amp; NY Chamber) </a:t>
            </a:r>
          </a:p>
          <a:p>
            <a:pPr>
              <a:defRPr/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40 interviews with Work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Programme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providers </a:t>
            </a:r>
          </a:p>
          <a:p>
            <a:pPr>
              <a:defRPr/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Survey of 305 businesses (in conjunction with Prime provider)</a:t>
            </a:r>
          </a:p>
          <a:p>
            <a:pPr>
              <a:defRPr/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Survey of 1,500 businesses in UK and Denmark</a:t>
            </a:r>
          </a:p>
          <a:p>
            <a:pPr>
              <a:defRPr/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101 interviews with businesses &amp; providers in UK &amp; Denmark</a:t>
            </a:r>
          </a:p>
          <a:p>
            <a:pPr>
              <a:defRPr/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30 interviews with businesses in Australia</a:t>
            </a:r>
          </a:p>
          <a:p>
            <a:pPr>
              <a:defRPr/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120 interviews with businesses, policymakers, employment&amp; training providers in UK, Australia and US</a:t>
            </a:r>
          </a:p>
          <a:p>
            <a:pPr>
              <a:defRPr/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Masterclasses with 50+ businesses &amp; employment service providers in Australia</a:t>
            </a:r>
          </a:p>
          <a:p>
            <a:pPr>
              <a:defRPr/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Other ad hoc studies and research consultancy</a:t>
            </a:r>
          </a:p>
          <a:p>
            <a:pPr>
              <a:defRPr/>
            </a:pPr>
            <a:endParaRPr lang="en-US" alt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3449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72" name="Rectangle 2071">
            <a:extLst>
              <a:ext uri="{FF2B5EF4-FFF2-40B4-BE49-F238E27FC236}">
                <a16:creationId xmlns:a16="http://schemas.microsoft.com/office/drawing/2014/main" id="{7C98A213-5994-475E-B327-DC6EC27FBA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7331C4-C4FE-CF85-967A-175B69DB2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670218"/>
            <a:ext cx="10909640" cy="1065836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sz="6600" dirty="0">
                <a:latin typeface="Arial" panose="020B0604020202020204" pitchFamily="34" charset="0"/>
                <a:cs typeface="Arial" panose="020B0604020202020204" pitchFamily="34" charset="0"/>
              </a:rPr>
              <a:t>What is employer engagement?</a:t>
            </a:r>
          </a:p>
        </p:txBody>
      </p:sp>
      <p:sp>
        <p:nvSpPr>
          <p:cNvPr id="2073" name="sketch line">
            <a:extLst>
              <a:ext uri="{FF2B5EF4-FFF2-40B4-BE49-F238E27FC236}">
                <a16:creationId xmlns:a16="http://schemas.microsoft.com/office/drawing/2014/main" id="{4B030A0D-0DAD-4A99-89BB-419527D6A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89376" y="1800088"/>
            <a:ext cx="5410200" cy="18288"/>
          </a:xfrm>
          <a:custGeom>
            <a:avLst/>
            <a:gdLst>
              <a:gd name="csX0" fmla="*/ 0 w 5410200"/>
              <a:gd name="csY0" fmla="*/ 0 h 18288"/>
              <a:gd name="csX1" fmla="*/ 568071 w 5410200"/>
              <a:gd name="csY1" fmla="*/ 0 h 18288"/>
              <a:gd name="csX2" fmla="*/ 1298448 w 5410200"/>
              <a:gd name="csY2" fmla="*/ 0 h 18288"/>
              <a:gd name="csX3" fmla="*/ 1920621 w 5410200"/>
              <a:gd name="csY3" fmla="*/ 0 h 18288"/>
              <a:gd name="csX4" fmla="*/ 2488692 w 5410200"/>
              <a:gd name="csY4" fmla="*/ 0 h 18288"/>
              <a:gd name="csX5" fmla="*/ 3219069 w 5410200"/>
              <a:gd name="csY5" fmla="*/ 0 h 18288"/>
              <a:gd name="csX6" fmla="*/ 3895344 w 5410200"/>
              <a:gd name="csY6" fmla="*/ 0 h 18288"/>
              <a:gd name="csX7" fmla="*/ 4571619 w 5410200"/>
              <a:gd name="csY7" fmla="*/ 0 h 18288"/>
              <a:gd name="csX8" fmla="*/ 5410200 w 5410200"/>
              <a:gd name="csY8" fmla="*/ 0 h 18288"/>
              <a:gd name="csX9" fmla="*/ 5410200 w 5410200"/>
              <a:gd name="csY9" fmla="*/ 18288 h 18288"/>
              <a:gd name="csX10" fmla="*/ 4842129 w 5410200"/>
              <a:gd name="csY10" fmla="*/ 18288 h 18288"/>
              <a:gd name="csX11" fmla="*/ 4328160 w 5410200"/>
              <a:gd name="csY11" fmla="*/ 18288 h 18288"/>
              <a:gd name="csX12" fmla="*/ 3597783 w 5410200"/>
              <a:gd name="csY12" fmla="*/ 18288 h 18288"/>
              <a:gd name="csX13" fmla="*/ 3029712 w 5410200"/>
              <a:gd name="csY13" fmla="*/ 18288 h 18288"/>
              <a:gd name="csX14" fmla="*/ 2299335 w 5410200"/>
              <a:gd name="csY14" fmla="*/ 18288 h 18288"/>
              <a:gd name="csX15" fmla="*/ 1514856 w 5410200"/>
              <a:gd name="csY15" fmla="*/ 18288 h 18288"/>
              <a:gd name="csX16" fmla="*/ 892683 w 5410200"/>
              <a:gd name="csY16" fmla="*/ 18288 h 18288"/>
              <a:gd name="csX17" fmla="*/ 0 w 5410200"/>
              <a:gd name="csY17" fmla="*/ 18288 h 18288"/>
              <a:gd name="csX18" fmla="*/ 0 w 5410200"/>
              <a:gd name="csY18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Free Man Silhouette illustration and picture">
            <a:extLst>
              <a:ext uri="{FF2B5EF4-FFF2-40B4-BE49-F238E27FC236}">
                <a16:creationId xmlns:a16="http://schemas.microsoft.com/office/drawing/2014/main" id="{CC7C5A71-B53A-5074-1559-9D2514712B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16908" y="3010486"/>
            <a:ext cx="3758184" cy="2818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08287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1264C-68DF-4764-9594-7E7923B74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255" y="270356"/>
            <a:ext cx="8526856" cy="959957"/>
          </a:xfrm>
        </p:spPr>
        <p:txBody>
          <a:bodyPr>
            <a:normAutofit fontScale="90000"/>
          </a:bodyPr>
          <a:lstStyle/>
          <a:p>
            <a:r>
              <a:rPr lang="en-AU" dirty="0">
                <a:latin typeface="Arial" panose="020B0604020202020204" pitchFamily="34" charset="0"/>
                <a:cs typeface="Arial" panose="020B0604020202020204" pitchFamily="34" charset="0"/>
              </a:rPr>
              <a:t>1. You have more than one customer </a:t>
            </a:r>
          </a:p>
        </p:txBody>
      </p:sp>
      <p:graphicFrame>
        <p:nvGraphicFramePr>
          <p:cNvPr id="6" name="SmartArt Placeholder 5">
            <a:extLst>
              <a:ext uri="{FF2B5EF4-FFF2-40B4-BE49-F238E27FC236}">
                <a16:creationId xmlns:a16="http://schemas.microsoft.com/office/drawing/2014/main" id="{EEA741A0-6AE2-481F-A314-6897288B2D43}"/>
              </a:ext>
            </a:extLst>
          </p:cNvPr>
          <p:cNvGraphicFramePr>
            <a:graphicFrameLocks noGrp="1"/>
          </p:cNvGraphicFramePr>
          <p:nvPr>
            <p:ph type="dgm" sz="quarter" idx="15"/>
            <p:extLst>
              <p:ext uri="{D42A27DB-BD31-4B8C-83A1-F6EECF244321}">
                <p14:modId xmlns:p14="http://schemas.microsoft.com/office/powerpoint/2010/main" val="1716088656"/>
              </p:ext>
            </p:extLst>
          </p:nvPr>
        </p:nvGraphicFramePr>
        <p:xfrm>
          <a:off x="600075" y="1230313"/>
          <a:ext cx="11140670" cy="4921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112373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8" name="Rectangle 3087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B0EFB3E-FACD-794C-26DD-EFE95C279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338" y="640080"/>
            <a:ext cx="3734014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>
                <a:latin typeface="Arial" panose="020B0604020202020204" pitchFamily="34" charset="0"/>
                <a:cs typeface="Arial" panose="020B0604020202020204" pitchFamily="34" charset="0"/>
              </a:rPr>
              <a:t>2. You need to know your customers</a:t>
            </a:r>
          </a:p>
        </p:txBody>
      </p:sp>
      <p:sp>
        <p:nvSpPr>
          <p:cNvPr id="3090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Free Loan Work Selling photo and picture">
            <a:extLst>
              <a:ext uri="{FF2B5EF4-FFF2-40B4-BE49-F238E27FC236}">
                <a16:creationId xmlns:a16="http://schemas.microsoft.com/office/drawing/2014/main" id="{9EF4C000-99D0-8997-4D6A-5B334565C4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33451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1541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23" name="Rectangle 4122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56EAB4F-EE1F-0EBB-C0E6-B7D4081AA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338" y="473826"/>
            <a:ext cx="3954794" cy="373261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>
                <a:latin typeface="Arial" panose="020B0604020202020204" pitchFamily="34" charset="0"/>
                <a:cs typeface="Arial" panose="020B0604020202020204" pitchFamily="34" charset="0"/>
              </a:rPr>
              <a:t>3. Employers don’t know about you</a:t>
            </a:r>
          </a:p>
        </p:txBody>
      </p:sp>
      <p:sp>
        <p:nvSpPr>
          <p:cNvPr id="4125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Free Gold Bars photo and picture">
            <a:extLst>
              <a:ext uri="{FF2B5EF4-FFF2-40B4-BE49-F238E27FC236}">
                <a16:creationId xmlns:a16="http://schemas.microsoft.com/office/drawing/2014/main" id="{CF3B0B0E-EE88-A988-5B1F-9341733F65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52" r="21625" b="1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6663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9B5D9B-443E-AC79-762D-E5B015866D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223" name="Rectangle 9222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72C26D-A5E6-B595-3EFE-D0BA91A882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337" y="640080"/>
            <a:ext cx="4053621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>
                <a:latin typeface="Arial" panose="020B0604020202020204" pitchFamily="34" charset="0"/>
                <a:cs typeface="Arial" panose="020B0604020202020204" pitchFamily="34" charset="0"/>
              </a:rPr>
              <a:t>4.Employers may be skeptical</a:t>
            </a:r>
          </a:p>
        </p:txBody>
      </p:sp>
      <p:sp>
        <p:nvSpPr>
          <p:cNvPr id="9225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218" name="Picture 2" descr="Free Shocked Shock photo and picture">
            <a:extLst>
              <a:ext uri="{FF2B5EF4-FFF2-40B4-BE49-F238E27FC236}">
                <a16:creationId xmlns:a16="http://schemas.microsoft.com/office/drawing/2014/main" id="{A1FAAEFC-B498-6B35-6FCA-67F41CFB3B7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24" r="14523" b="-1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18551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64" name="Rectangle 5163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D1C3B278-4276-8C8A-6F1E-83B00BC02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51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sz="5100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Employer engagement is about relationships</a:t>
            </a:r>
          </a:p>
        </p:txBody>
      </p:sp>
      <p:sp>
        <p:nvSpPr>
          <p:cNvPr id="5166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 descr="Free Coffee Pen photo and picture">
            <a:extLst>
              <a:ext uri="{FF2B5EF4-FFF2-40B4-BE49-F238E27FC236}">
                <a16:creationId xmlns:a16="http://schemas.microsoft.com/office/drawing/2014/main" id="{C2D4542B-39D9-4103-3BC7-5B4C7A7C99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8" r="30459" b="-1"/>
          <a:stretch/>
        </p:blipFill>
        <p:spPr bwMode="auto">
          <a:xfrm>
            <a:off x="5477987" y="640080"/>
            <a:ext cx="5567234" cy="5550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89739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2E39AC-A7BF-7CFB-53B2-BE18B0E0E2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338" y="640080"/>
            <a:ext cx="3734014" cy="356616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5400" dirty="0">
                <a:latin typeface="Arial" panose="020B0604020202020204" pitchFamily="34" charset="0"/>
                <a:cs typeface="Arial" panose="020B0604020202020204" pitchFamily="34" charset="0"/>
              </a:rPr>
              <a:t>6. Employer engagement is about reciprocity and trust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Hands holding each other's wrists and interlinked to form a circle">
            <a:extLst>
              <a:ext uri="{FF2B5EF4-FFF2-40B4-BE49-F238E27FC236}">
                <a16:creationId xmlns:a16="http://schemas.microsoft.com/office/drawing/2014/main" id="{B931893C-4AF8-592D-6694-1D553D26DA9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341" r="14706" b="-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468166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58" name="Rectangle 6157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9BE02C-9272-E64D-C76F-0083A0DB7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600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7. Employer engagement requires specific skills</a:t>
            </a:r>
          </a:p>
        </p:txBody>
      </p:sp>
      <p:sp>
        <p:nvSpPr>
          <p:cNvPr id="6160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8" name="Picture 4" descr="Free Darts Dartboard photo and picture">
            <a:extLst>
              <a:ext uri="{FF2B5EF4-FFF2-40B4-BE49-F238E27FC236}">
                <a16:creationId xmlns:a16="http://schemas.microsoft.com/office/drawing/2014/main" id="{08992D7D-FA5F-16C5-048A-3CAB3D4065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54296" y="1007406"/>
            <a:ext cx="7214616" cy="4815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01709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247" name="Rectangle 10246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E46BB7-8DFA-74B0-C839-7FCB134FB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338" y="640080"/>
            <a:ext cx="4100116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8. Don’t forget your internal relationships</a:t>
            </a:r>
          </a:p>
        </p:txBody>
      </p:sp>
      <p:sp>
        <p:nvSpPr>
          <p:cNvPr id="10249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42" name="Picture 2" descr="Free Startup Meeting photo and picture">
            <a:extLst>
              <a:ext uri="{FF2B5EF4-FFF2-40B4-BE49-F238E27FC236}">
                <a16:creationId xmlns:a16="http://schemas.microsoft.com/office/drawing/2014/main" id="{FB7BA2DA-66A9-2300-E49F-568C58CCA23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04" r="15043" b="-1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28462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206" name="Rectangle 8205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FAA7BF6-40D2-6802-CBD7-5E3AEE04F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338" y="640080"/>
            <a:ext cx="4069120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>
                <a:latin typeface="Arial" panose="020B0604020202020204" pitchFamily="34" charset="0"/>
                <a:cs typeface="Arial" panose="020B0604020202020204" pitchFamily="34" charset="0"/>
              </a:rPr>
              <a:t>9. Always under-promise and over-deliver</a:t>
            </a:r>
          </a:p>
        </p:txBody>
      </p:sp>
      <p:sp>
        <p:nvSpPr>
          <p:cNvPr id="8208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94" name="Picture 2" descr="Free Feedback Checklist photo and picture">
            <a:extLst>
              <a:ext uri="{FF2B5EF4-FFF2-40B4-BE49-F238E27FC236}">
                <a16:creationId xmlns:a16="http://schemas.microsoft.com/office/drawing/2014/main" id="{814BC064-B852-AF21-9543-98891DE8A07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62" r="18536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57655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82" name="Rectangle 7181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8ED685-DB74-4E25-1B74-99954D2FF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338" y="640080"/>
            <a:ext cx="3734014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>
                <a:latin typeface="Arial" panose="020B0604020202020204" pitchFamily="34" charset="0"/>
                <a:cs typeface="Arial" panose="020B0604020202020204" pitchFamily="34" charset="0"/>
              </a:rPr>
              <a:t>10. Co-opetition</a:t>
            </a:r>
          </a:p>
        </p:txBody>
      </p:sp>
      <p:sp>
        <p:nvSpPr>
          <p:cNvPr id="7184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0" name="Picture 2" descr="Free Team Teamwork photo and picture">
            <a:extLst>
              <a:ext uri="{FF2B5EF4-FFF2-40B4-BE49-F238E27FC236}">
                <a16:creationId xmlns:a16="http://schemas.microsoft.com/office/drawing/2014/main" id="{A8A24243-D12E-F545-4264-C98E97516F3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78" r="18568" b="-1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92532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5FF9B3-A9A9-FFE6-2351-1EB4461228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Resources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1640E2-64DD-9A9A-FBEA-D8FD8DDBA1F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75952" y="2642616"/>
            <a:ext cx="6730760" cy="376504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0" indent="-228600">
              <a:buFont typeface="Arial" panose="020B0604020202020204" pitchFamily="34" charset="0"/>
              <a:buChar char="•"/>
            </a:pPr>
            <a:r>
              <a:rPr lang="en-US" sz="2400" dirty="0"/>
              <a:t>Activating Employers - </a:t>
            </a:r>
            <a:r>
              <a:rPr lang="en-US" sz="2400" dirty="0">
                <a:hlinkClick r:id="rId2"/>
              </a:rPr>
              <a:t>https://activatingemployers.org</a:t>
            </a:r>
            <a:endParaRPr lang="en-US" sz="2400" dirty="0"/>
          </a:p>
          <a:p>
            <a:pPr marL="457200" indent="-228600">
              <a:buFont typeface="Arial" panose="020B0604020202020204" pitchFamily="34" charset="0"/>
              <a:buChar char="•"/>
            </a:pPr>
            <a:r>
              <a:rPr lang="en-US" sz="2400" dirty="0"/>
              <a:t>Australian Research Council Linkage on Job Quality and Employment services - </a:t>
            </a:r>
            <a:r>
              <a:rPr lang="en-US" sz="2400" dirty="0">
                <a:hlinkClick r:id="rId3"/>
              </a:rPr>
              <a:t>https://www.goodworkresearchgroup.com</a:t>
            </a:r>
            <a:endParaRPr lang="en-US" sz="2400" dirty="0"/>
          </a:p>
        </p:txBody>
      </p:sp>
      <p:pic>
        <p:nvPicPr>
          <p:cNvPr id="4" name="Picture Placeholder 9" descr="Diagram, text&#10;&#10;Description automatically generated">
            <a:extLst>
              <a:ext uri="{FF2B5EF4-FFF2-40B4-BE49-F238E27FC236}">
                <a16:creationId xmlns:a16="http://schemas.microsoft.com/office/drawing/2014/main" id="{B8DAA28F-B3EF-CBAF-5B15-2C77D53F02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4" r="1834"/>
          <a:stretch>
            <a:fillRect/>
          </a:stretch>
        </p:blipFill>
        <p:spPr>
          <a:xfrm>
            <a:off x="7974423" y="640080"/>
            <a:ext cx="3586641" cy="557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0807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932111D-CB4E-3366-0B02-AFC5A78C87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889" y="565856"/>
            <a:ext cx="6903720" cy="35554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2612534-2DC4-B437-44E2-52EF0FD0F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800" b="1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Rapid Review of Employer Engagement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D376E1-CCD5-A160-25B6-824E0209E328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66794" y="3847454"/>
            <a:ext cx="7505674" cy="2844856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endParaRPr lang="en-US" sz="2200" dirty="0">
              <a:latin typeface="+mn-lt"/>
              <a:cs typeface="+mn-cs"/>
            </a:endParaRP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dirty="0"/>
              <a:t>Centre for Inclusive Employment:</a:t>
            </a:r>
          </a:p>
          <a:p>
            <a:r>
              <a:rPr lang="en-US" dirty="0">
                <a:hlinkClick r:id="rId3"/>
              </a:rPr>
              <a:t>https://www.centreforinclusiveemployment.au</a:t>
            </a:r>
            <a:endParaRPr lang="en-US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2200" dirty="0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61617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D5981-68BA-57C6-B36E-52A310803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715" y="0"/>
            <a:ext cx="10515600" cy="1325563"/>
          </a:xfrm>
        </p:spPr>
        <p:txBody>
          <a:bodyPr/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Aims of the 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7E839C-4596-4093-FF8E-D766A89F35F3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90537" y="1193369"/>
            <a:ext cx="10234289" cy="5299505"/>
          </a:xfrm>
        </p:spPr>
        <p:txBody>
          <a:bodyPr>
            <a:norm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AU" sz="3200" dirty="0"/>
              <a:t>What are the effective employer engagement practices that lead to increased employment and retention especially for disabled people in the mainstream labour market? </a:t>
            </a:r>
          </a:p>
          <a:p>
            <a:pPr marL="495300" lvl="0" indent="-481013"/>
            <a:r>
              <a:rPr lang="en-AU" sz="3200" dirty="0"/>
              <a:t>2.  What are the: (</a:t>
            </a:r>
            <a:r>
              <a:rPr lang="en-AU" sz="3200" dirty="0" err="1"/>
              <a:t>i</a:t>
            </a:r>
            <a:r>
              <a:rPr lang="en-AU" sz="3200" dirty="0"/>
              <a:t>) </a:t>
            </a:r>
            <a:r>
              <a:rPr lang="en-AU" sz="3200" dirty="0">
                <a:latin typeface="Arial" panose="020B0604020202020204" pitchFamily="34" charset="0"/>
                <a:cs typeface="Arial" panose="020B0604020202020204" pitchFamily="34" charset="0"/>
              </a:rPr>
              <a:t>activities undertaken? (ii) the intensity of those activities? </a:t>
            </a:r>
          </a:p>
          <a:p>
            <a:pPr marL="495300" lvl="0" indent="-449263"/>
            <a:r>
              <a:rPr lang="en-AU" sz="3200" dirty="0"/>
              <a:t>3. What are the differences, if any, in employer engagement practice for specific cohorts of jobseekers with disability?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55826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675DB4-9C86-4B7C-E889-57C2560FC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Resources we’d like to review include: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F2972BBD-F309-5320-307D-0D331FB11642}"/>
              </a:ext>
            </a:extLst>
          </p:cNvPr>
          <p:cNvSpPr>
            <a:spLocks noGrp="1" noChangeArrowheads="1"/>
          </p:cNvSpPr>
          <p:nvPr>
            <p:ph sz="quarter" idx="12"/>
          </p:nvPr>
        </p:nvSpPr>
        <p:spPr bwMode="auto">
          <a:xfrm>
            <a:off x="521533" y="1959709"/>
            <a:ext cx="11985599" cy="4031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toolkits</a:t>
            </a: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frameworks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models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evaluations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policy papers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case studies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other practical resources</a:t>
            </a:r>
            <a:endParaRPr lang="en-US" altLang="en-US" sz="1600" dirty="0"/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practice-based academic evidence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51139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C1BAFFA5-6A31-41DD-1DAD-19ACAEEEF21D}"/>
              </a:ext>
            </a:extLst>
          </p:cNvPr>
          <p:cNvSpPr txBox="1"/>
          <p:nvPr/>
        </p:nvSpPr>
        <p:spPr>
          <a:xfrm>
            <a:off x="2247255" y="2629000"/>
            <a:ext cx="724268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>
                <a:latin typeface="Arial" panose="020B0604020202020204" pitchFamily="34" charset="0"/>
                <a:cs typeface="Arial" panose="020B0604020202020204" pitchFamily="34" charset="0"/>
              </a:rPr>
              <a:t>Please join the </a:t>
            </a:r>
            <a:r>
              <a:rPr lang="en-US" sz="6000" dirty="0" err="1">
                <a:latin typeface="Arial" panose="020B0604020202020204" pitchFamily="34" charset="0"/>
                <a:cs typeface="Arial" panose="020B0604020202020204" pitchFamily="34" charset="0"/>
              </a:rPr>
              <a:t>slido</a:t>
            </a:r>
            <a:r>
              <a:rPr lang="en-US" sz="6000" dirty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3574404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E9F78-38B8-7D7C-4EC9-13B4ED4E8C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187" y="2766218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5400" dirty="0">
                <a:latin typeface="Arial" panose="020B0604020202020204" pitchFamily="34" charset="0"/>
                <a:cs typeface="Arial" panose="020B0604020202020204" pitchFamily="34" charset="0"/>
              </a:rPr>
              <a:t>Is there anything else you’d like to add?</a:t>
            </a:r>
          </a:p>
        </p:txBody>
      </p:sp>
    </p:spTree>
    <p:extLst>
      <p:ext uri="{BB962C8B-B14F-4D97-AF65-F5344CB8AC3E}">
        <p14:creationId xmlns:p14="http://schemas.microsoft.com/office/powerpoint/2010/main" val="7175461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54" name="Rectangle 1053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8CE205B-7630-E2FC-191A-EC837BEBD4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</a:t>
            </a:r>
          </a:p>
        </p:txBody>
      </p:sp>
      <p:sp>
        <p:nvSpPr>
          <p:cNvPr id="1056" name="sketch line">
            <a:extLst>
              <a:ext uri="{FF2B5EF4-FFF2-40B4-BE49-F238E27FC236}">
                <a16:creationId xmlns:a16="http://schemas.microsoft.com/office/drawing/2014/main" id="{650D18FE-0824-4A46-B22C-A86B52E578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A88466-76E2-AE30-F279-0E61A475AFE1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374518" y="2778614"/>
            <a:ext cx="9442963" cy="408736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 dirty="0">
                <a:hlinkClick r:id="rId2"/>
              </a:rPr>
              <a:t>Please send resources to Dr Qian Yi Lee Qian.Yi.Lee@acu.edu.au</a:t>
            </a:r>
            <a:r>
              <a:rPr lang="en-US" sz="3200">
                <a:hlinkClick r:id="rId2"/>
              </a:rPr>
              <a:t> or feel </a:t>
            </a:r>
            <a:r>
              <a:rPr lang="en-US" sz="3200" dirty="0">
                <a:hlinkClick r:id="rId2"/>
              </a:rPr>
              <a:t>free to contact: jo.ingold@acu.edu.au</a:t>
            </a:r>
          </a:p>
          <a:p>
            <a:r>
              <a:rPr lang="en-US" sz="3200" dirty="0">
                <a:hlinkClick r:id="rId2"/>
              </a:rPr>
              <a:t>https://www.goodworkresearchgroup.com</a:t>
            </a:r>
            <a:endParaRPr lang="en-US" sz="3200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2200" dirty="0"/>
          </a:p>
        </p:txBody>
      </p:sp>
      <p:pic>
        <p:nvPicPr>
          <p:cNvPr id="1026" name="Picture 2" descr="Chris Minns on X: &quot;To the Auslan interpreters who stand up ...">
            <a:extLst>
              <a:ext uri="{FF2B5EF4-FFF2-40B4-BE49-F238E27FC236}">
                <a16:creationId xmlns:a16="http://schemas.microsoft.com/office/drawing/2014/main" id="{369F1F74-836E-7EC2-9133-E860F9083A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74994" y="32173"/>
            <a:ext cx="2865714" cy="2697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78575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9062</TotalTime>
  <Words>982</Words>
  <Application>Microsoft Macintosh PowerPoint</Application>
  <PresentationFormat>Widescreen</PresentationFormat>
  <Paragraphs>138</Paragraphs>
  <Slides>20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Aptos</vt:lpstr>
      <vt:lpstr>Aptos Display</vt:lpstr>
      <vt:lpstr>Arial</vt:lpstr>
      <vt:lpstr>Helvetica Neue</vt:lpstr>
      <vt:lpstr>Montserrat</vt:lpstr>
      <vt:lpstr>Office Theme</vt:lpstr>
      <vt:lpstr>Employer Engagement:  What do we know?</vt:lpstr>
      <vt:lpstr>Quick note on the evidence base</vt:lpstr>
      <vt:lpstr>What is employer engagement?</vt:lpstr>
      <vt:lpstr>1. You have more than one customer </vt:lpstr>
      <vt:lpstr>2. You need to know your customers</vt:lpstr>
      <vt:lpstr>3. Employers don’t know about you</vt:lpstr>
      <vt:lpstr>4.Employers may be skeptical</vt:lpstr>
      <vt:lpstr>5. Employer engagement is about relationships</vt:lpstr>
      <vt:lpstr>6. Employer engagement is about reciprocity and trust</vt:lpstr>
      <vt:lpstr>7. Employer engagement requires specific skills</vt:lpstr>
      <vt:lpstr>8. Don’t forget your internal relationships</vt:lpstr>
      <vt:lpstr>9. Always under-promise and over-deliver</vt:lpstr>
      <vt:lpstr>10. Co-opetition</vt:lpstr>
      <vt:lpstr>Resources</vt:lpstr>
      <vt:lpstr>Rapid Review of Employer Engagement</vt:lpstr>
      <vt:lpstr>Aims of the Review</vt:lpstr>
      <vt:lpstr>Resources we’d like to review include:</vt:lpstr>
      <vt:lpstr>PowerPoint Presentation</vt:lpstr>
      <vt:lpstr>Is there anything else you’d like to add?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 Ingold</dc:creator>
  <cp:lastModifiedBy>Jo Ingold</cp:lastModifiedBy>
  <cp:revision>2</cp:revision>
  <dcterms:created xsi:type="dcterms:W3CDTF">2025-05-08T08:37:09Z</dcterms:created>
  <dcterms:modified xsi:type="dcterms:W3CDTF">2026-01-21T10:04:23Z</dcterms:modified>
</cp:coreProperties>
</file>